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1" r:id="rId4"/>
  </p:sldMasterIdLst>
  <p:notesMasterIdLst>
    <p:notesMasterId r:id="rId5"/>
  </p:notesMasterIdLst>
  <p:sldIdLst>
    <p:sldId id="256" r:id="rId6"/>
  </p:sldIdLst>
  <p:sldSz cy="21945600" cx="329184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6912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912" orient="horz"/>
        <p:guide pos="1036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14425" y="1143000"/>
            <a:ext cx="462915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1037"/>
              </a:spcBef>
              <a:spcAft>
                <a:spcPts val="0"/>
              </a:spcAft>
              <a:buSzPts val="1400"/>
              <a:buNone/>
              <a:defRPr b="0" i="0" sz="345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1037"/>
              </a:spcBef>
              <a:spcAft>
                <a:spcPts val="0"/>
              </a:spcAft>
              <a:buSzPts val="1400"/>
              <a:buNone/>
              <a:defRPr b="0" i="0" sz="345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1037"/>
              </a:spcBef>
              <a:spcAft>
                <a:spcPts val="0"/>
              </a:spcAft>
              <a:buSzPts val="1400"/>
              <a:buNone/>
              <a:defRPr b="0" i="0" sz="345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037"/>
              </a:spcBef>
              <a:spcAft>
                <a:spcPts val="0"/>
              </a:spcAft>
              <a:buSzPts val="1400"/>
              <a:buNone/>
              <a:defRPr b="0" i="0" sz="345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037"/>
              </a:spcBef>
              <a:spcAft>
                <a:spcPts val="0"/>
              </a:spcAft>
              <a:buSzPts val="1400"/>
              <a:buNone/>
              <a:defRPr b="0" i="0" sz="345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5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5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5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56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99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37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:notes"/>
          <p:cNvSpPr/>
          <p:nvPr>
            <p:ph idx="2" type="sldImg"/>
          </p:nvPr>
        </p:nvSpPr>
        <p:spPr>
          <a:xfrm>
            <a:off x="1114425" y="1143000"/>
            <a:ext cx="462915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1645920" y="1950720"/>
            <a:ext cx="29626560" cy="7802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839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" type="body"/>
          </p:nvPr>
        </p:nvSpPr>
        <p:spPr>
          <a:xfrm>
            <a:off x="6583680" y="11365530"/>
            <a:ext cx="19751040" cy="23408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990000"/>
              </a:buClr>
              <a:buSzPts val="10080"/>
              <a:buNone/>
              <a:defRPr b="0" sz="10080">
                <a:solidFill>
                  <a:srgbClr val="990000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2" type="body"/>
          </p:nvPr>
        </p:nvSpPr>
        <p:spPr>
          <a:xfrm>
            <a:off x="6583680" y="16853504"/>
            <a:ext cx="19751040" cy="156057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990000"/>
              </a:buClr>
              <a:buSzPts val="7200"/>
              <a:buNone/>
              <a:defRPr b="0" sz="7200">
                <a:solidFill>
                  <a:srgbClr val="990000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 only (small text)">
  <p:cSld name="Right only (small text)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19751040" y="3121152"/>
            <a:ext cx="1316736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only (small text)">
  <p:cSld name="Left only (small text)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" type="body"/>
          </p:nvPr>
        </p:nvSpPr>
        <p:spPr>
          <a:xfrm>
            <a:off x="0" y="3121156"/>
            <a:ext cx="1316736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">
  <p:cSld name="Transi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/>
          <p:nvPr>
            <p:ph idx="1" type="body"/>
          </p:nvPr>
        </p:nvSpPr>
        <p:spPr>
          <a:xfrm>
            <a:off x="3291840" y="2731008"/>
            <a:ext cx="26334720" cy="13655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182875" spcFirstLastPara="1" rIns="18287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4400"/>
              <a:buNone/>
              <a:defRPr b="1" sz="14400"/>
            </a:lvl1pPr>
            <a:lvl2pPr indent="-2286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5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ally blank" showMasterSp="0">
  <p:cSld name="Really 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arts">
  <p:cSld name="3 parts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6"/>
          <p:cNvSpPr txBox="1"/>
          <p:nvPr>
            <p:ph idx="1" type="body"/>
          </p:nvPr>
        </p:nvSpPr>
        <p:spPr>
          <a:xfrm>
            <a:off x="0" y="3121156"/>
            <a:ext cx="10863072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2" type="body"/>
          </p:nvPr>
        </p:nvSpPr>
        <p:spPr>
          <a:xfrm>
            <a:off x="11027664" y="3121156"/>
            <a:ext cx="10863072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3" type="body"/>
          </p:nvPr>
        </p:nvSpPr>
        <p:spPr>
          <a:xfrm>
            <a:off x="22055328" y="3121156"/>
            <a:ext cx="10863072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third only">
  <p:cSld name="Left third 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" type="body"/>
          </p:nvPr>
        </p:nvSpPr>
        <p:spPr>
          <a:xfrm>
            <a:off x="0" y="3121156"/>
            <a:ext cx="10863072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 third only">
  <p:cSld name="Right third 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8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" type="body"/>
          </p:nvPr>
        </p:nvSpPr>
        <p:spPr>
          <a:xfrm>
            <a:off x="22055328" y="3121156"/>
            <a:ext cx="10863072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middle third">
  <p:cSld name="No middle third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9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9"/>
          <p:cNvSpPr txBox="1"/>
          <p:nvPr>
            <p:ph idx="1" type="body"/>
          </p:nvPr>
        </p:nvSpPr>
        <p:spPr>
          <a:xfrm>
            <a:off x="0" y="3121156"/>
            <a:ext cx="10863072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19"/>
          <p:cNvSpPr txBox="1"/>
          <p:nvPr>
            <p:ph idx="2" type="body"/>
          </p:nvPr>
        </p:nvSpPr>
        <p:spPr>
          <a:xfrm>
            <a:off x="22055328" y="3121156"/>
            <a:ext cx="10863072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ddle third only">
  <p:cSld name="Middle third 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0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0"/>
          <p:cNvSpPr txBox="1"/>
          <p:nvPr>
            <p:ph idx="1" type="body"/>
          </p:nvPr>
        </p:nvSpPr>
        <p:spPr>
          <a:xfrm>
            <a:off x="11027664" y="3121156"/>
            <a:ext cx="10863072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0" y="17843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0" y="3207492"/>
            <a:ext cx="3291840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1"/>
          <p:cNvSpPr txBox="1"/>
          <p:nvPr>
            <p:ph type="title"/>
          </p:nvPr>
        </p:nvSpPr>
        <p:spPr>
          <a:xfrm>
            <a:off x="2468880" y="3706368"/>
            <a:ext cx="27980640" cy="1170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">
  <p:cSld name="Cod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/>
          <p:nvPr>
            <p:ph type="title"/>
          </p:nvPr>
        </p:nvSpPr>
        <p:spPr>
          <a:xfrm>
            <a:off x="0" y="17843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/>
          <p:nvPr>
            <p:ph idx="1" type="body"/>
          </p:nvPr>
        </p:nvSpPr>
        <p:spPr>
          <a:xfrm>
            <a:off x="0" y="3207492"/>
            <a:ext cx="3291840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1pPr>
            <a:lvl2pPr indent="-2286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2pPr>
            <a:lvl3pPr indent="-2286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3pPr>
            <a:lvl4pPr indent="-2286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4pPr>
            <a:lvl5pPr indent="-2286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(no title)">
  <p:cSld name="Code (no title)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/>
          <p:nvPr>
            <p:ph idx="1" type="body"/>
          </p:nvPr>
        </p:nvSpPr>
        <p:spPr>
          <a:xfrm>
            <a:off x="0" y="0"/>
            <a:ext cx="32918400" cy="19117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1pPr>
            <a:lvl2pPr indent="-2286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2pPr>
            <a:lvl3pPr indent="-2286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3pPr>
            <a:lvl4pPr indent="-2286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4pPr>
            <a:lvl5pPr indent="-2286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 (full screen)" showMasterSp="0">
  <p:cSld name="Code (full screen)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4"/>
          <p:cNvSpPr txBox="1"/>
          <p:nvPr>
            <p:ph idx="1" type="body"/>
          </p:nvPr>
        </p:nvSpPr>
        <p:spPr>
          <a:xfrm>
            <a:off x="0" y="0"/>
            <a:ext cx="32918400" cy="21965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1pPr>
            <a:lvl2pPr indent="-2286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2pPr>
            <a:lvl3pPr indent="-2286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3pPr>
            <a:lvl4pPr indent="-2286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4pPr>
            <a:lvl5pPr indent="-2286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None/>
              <a:defRPr sz="4680">
                <a:latin typeface="Courier"/>
                <a:ea typeface="Courier"/>
                <a:cs typeface="Courier"/>
                <a:sym typeface="Courier"/>
              </a:defRPr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Obj">
  <p:cSld name="TWO_OBJECT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0" y="3121156"/>
            <a:ext cx="1645920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16459200" y="3121152"/>
            <a:ext cx="1645920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 (bigger text area)">
  <p:cSld name="Comparison (bigger text area)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" type="body"/>
          </p:nvPr>
        </p:nvSpPr>
        <p:spPr>
          <a:xfrm>
            <a:off x="0" y="3121156"/>
            <a:ext cx="1975104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2" type="body"/>
          </p:nvPr>
        </p:nvSpPr>
        <p:spPr>
          <a:xfrm>
            <a:off x="19751040" y="3121152"/>
            <a:ext cx="1316736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 only">
  <p:cSld name="Right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16459200" y="3121152"/>
            <a:ext cx="1645920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only">
  <p:cSld name="Left 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8"/>
          <p:cNvSpPr txBox="1"/>
          <p:nvPr>
            <p:ph idx="1" type="body"/>
          </p:nvPr>
        </p:nvSpPr>
        <p:spPr>
          <a:xfrm>
            <a:off x="0" y="3121156"/>
            <a:ext cx="1645920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ight only (large)">
  <p:cSld name="Right only (large)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" type="body"/>
          </p:nvPr>
        </p:nvSpPr>
        <p:spPr>
          <a:xfrm>
            <a:off x="13167360" y="3121152"/>
            <a:ext cx="1975104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only (large)">
  <p:cSld name="Left only (large)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" type="body"/>
          </p:nvPr>
        </p:nvSpPr>
        <p:spPr>
          <a:xfrm>
            <a:off x="0" y="3121156"/>
            <a:ext cx="1975104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2pPr>
            <a:lvl3pPr indent="-342900" lvl="2" marL="13716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♦"/>
              <a:defRPr/>
            </a:lvl3pPr>
            <a:lvl4pPr indent="-342900" lvl="3" marL="182880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4pPr>
            <a:lvl5pPr indent="-342900" lvl="4" marL="22860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0" y="0"/>
            <a:ext cx="32918400" cy="31211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88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88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88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88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88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88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88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88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1880" u="none" cap="none" strike="noStrike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0" y="3788387"/>
            <a:ext cx="32918400" cy="15995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182875" spcFirstLastPara="1" rIns="182875" wrap="square" tIns="45700">
            <a:normAutofit/>
          </a:bodyPr>
          <a:lstStyle>
            <a:lvl1pPr indent="-708660" lvl="0" marL="457200" marR="0" rtl="0" algn="l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chemeClr val="dk1"/>
              </a:buClr>
              <a:buSzPts val="7560"/>
              <a:buFont typeface="Arial"/>
              <a:buChar char="•"/>
              <a:defRPr b="0" i="0" sz="756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571500" lvl="2" marL="1371600" marR="0" rtl="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Char char="♦"/>
              <a:defRPr b="0" i="0" sz="5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525780" lvl="3" marL="1828800" marR="0" rtl="0" algn="l">
              <a:lnSpc>
                <a:spcPct val="10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Font typeface="Arial"/>
              <a:buChar char="»"/>
              <a:defRPr b="0" i="0" sz="468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525779" lvl="4" marL="2286000" marR="0" rtl="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680"/>
              <a:buFont typeface="Arial"/>
              <a:buChar char="○"/>
              <a:defRPr b="0" i="0" sz="468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537210" lvl="5" marL="2743200" marR="0" rtl="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860"/>
              <a:buFont typeface="Arial"/>
              <a:buChar char="•"/>
              <a:defRPr b="0" i="0" sz="486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537210" lvl="6" marL="3200400" marR="0" rtl="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860"/>
              <a:buFont typeface="Arial"/>
              <a:buChar char="•"/>
              <a:defRPr b="0" i="0" sz="486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537210" lvl="7" marL="3657600" marR="0" rtl="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860"/>
              <a:buFont typeface="Arial"/>
              <a:buChar char="•"/>
              <a:defRPr b="0" i="0" sz="486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537209" lvl="8" marL="4114800" marR="0" rtl="0" algn="l">
              <a:lnSpc>
                <a:spcPct val="90000"/>
              </a:lnSpc>
              <a:spcBef>
                <a:spcPts val="1350"/>
              </a:spcBef>
              <a:spcAft>
                <a:spcPts val="0"/>
              </a:spcAft>
              <a:buClr>
                <a:schemeClr val="dk1"/>
              </a:buClr>
              <a:buSzPts val="4860"/>
              <a:buFont typeface="Arial"/>
              <a:buChar char="•"/>
              <a:defRPr b="0" i="0" sz="486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2" name="Google Shape;12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19784291"/>
            <a:ext cx="32918400" cy="216130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0" Type="http://schemas.openxmlformats.org/officeDocument/2006/relationships/image" Target="../media/image5.png"/><Relationship Id="rId22" Type="http://schemas.openxmlformats.org/officeDocument/2006/relationships/image" Target="../media/image6.png"/><Relationship Id="rId21" Type="http://schemas.openxmlformats.org/officeDocument/2006/relationships/image" Target="../media/image4.png"/><Relationship Id="rId24" Type="http://schemas.openxmlformats.org/officeDocument/2006/relationships/image" Target="../media/image7.png"/><Relationship Id="rId23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.jpg"/><Relationship Id="rId9" Type="http://schemas.openxmlformats.org/officeDocument/2006/relationships/hyperlink" Target="https://doi.org/10.21105/joss.01408" TargetMode="External"/><Relationship Id="rId5" Type="http://schemas.openxmlformats.org/officeDocument/2006/relationships/image" Target="../media/image13.png"/><Relationship Id="rId6" Type="http://schemas.openxmlformats.org/officeDocument/2006/relationships/image" Target="../media/image3.jpg"/><Relationship Id="rId7" Type="http://schemas.openxmlformats.org/officeDocument/2006/relationships/hyperlink" Target="https://doi.org/10.1371/journal.pcbi.1005991" TargetMode="External"/><Relationship Id="rId8" Type="http://schemas.openxmlformats.org/officeDocument/2006/relationships/hyperlink" Target="https://doi.org/10.1101/090696" TargetMode="External"/><Relationship Id="rId11" Type="http://schemas.openxmlformats.org/officeDocument/2006/relationships/image" Target="../media/image18.png"/><Relationship Id="rId10" Type="http://schemas.openxmlformats.org/officeDocument/2006/relationships/image" Target="../media/image15.png"/><Relationship Id="rId13" Type="http://schemas.openxmlformats.org/officeDocument/2006/relationships/image" Target="../media/image19.png"/><Relationship Id="rId12" Type="http://schemas.openxmlformats.org/officeDocument/2006/relationships/image" Target="../media/image20.png"/><Relationship Id="rId15" Type="http://schemas.openxmlformats.org/officeDocument/2006/relationships/image" Target="../media/image11.png"/><Relationship Id="rId14" Type="http://schemas.openxmlformats.org/officeDocument/2006/relationships/image" Target="../media/image14.png"/><Relationship Id="rId17" Type="http://schemas.openxmlformats.org/officeDocument/2006/relationships/image" Target="../media/image12.png"/><Relationship Id="rId16" Type="http://schemas.openxmlformats.org/officeDocument/2006/relationships/image" Target="../media/image10.png"/><Relationship Id="rId19" Type="http://schemas.openxmlformats.org/officeDocument/2006/relationships/image" Target="../media/image9.png"/><Relationship Id="rId18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/>
          <p:nvPr/>
        </p:nvSpPr>
        <p:spPr>
          <a:xfrm>
            <a:off x="24639688" y="4274875"/>
            <a:ext cx="7977000" cy="786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228600" lIns="228600" spcFirstLastPara="1" rIns="228600" wrap="square" tIns="228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8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84" name="Google Shape;84;p25"/>
          <p:cNvSpPr txBox="1"/>
          <p:nvPr/>
        </p:nvSpPr>
        <p:spPr>
          <a:xfrm>
            <a:off x="16413650" y="4280575"/>
            <a:ext cx="7977000" cy="786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228600" lIns="228600" spcFirstLastPara="1" rIns="228600" wrap="square" tIns="228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8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85" name="Google Shape;85;p25"/>
          <p:cNvSpPr txBox="1"/>
          <p:nvPr/>
        </p:nvSpPr>
        <p:spPr>
          <a:xfrm>
            <a:off x="8290400" y="4280575"/>
            <a:ext cx="7931400" cy="7866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228600" lIns="228600" spcFirstLastPara="1" rIns="228600" wrap="square" tIns="228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8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</p:txBody>
      </p:sp>
      <p:sp>
        <p:nvSpPr>
          <p:cNvPr id="86" name="Google Shape;86;p25"/>
          <p:cNvSpPr txBox="1"/>
          <p:nvPr/>
        </p:nvSpPr>
        <p:spPr>
          <a:xfrm>
            <a:off x="8267700" y="3010875"/>
            <a:ext cx="24190200" cy="11082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Results</a:t>
            </a:r>
            <a:endParaRPr b="0" i="0" sz="6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5"/>
          <p:cNvSpPr txBox="1"/>
          <p:nvPr/>
        </p:nvSpPr>
        <p:spPr>
          <a:xfrm>
            <a:off x="167125" y="3010875"/>
            <a:ext cx="7931400" cy="11772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228600" lIns="228600" spcFirstLastPara="1" rIns="228600" wrap="square" tIns="2286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5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80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207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i="0" lang="en-US"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PhysiCell [1] is an open source, agent-based multicellular systems simulation software package. It was originally designed to only be run from the command line.</a:t>
            </a:r>
            <a:endParaRPr i="0"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207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en-US"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Depending on its complexity, a PhysiCell model may have 100s of parameters. These are provided in an XML file. Output files consist of both SVG and MultiCellDS [2] formats.</a:t>
            </a:r>
            <a:endParaRPr i="0"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207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en-US"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PhysiCell Studio is a graphical user interface (GUI) that offers 1) easy creation/editing of a model and its parameters, 2) initial conditions for cells: types and positions, 3) running a simulation, and 4) visualizing results.</a:t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520700" lvl="0" marL="5715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en-US" sz="3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Packaging the Studio and executable models for cross-platform distribution is being tested.</a:t>
            </a:r>
            <a:endParaRPr sz="3000"/>
          </a:p>
          <a:p>
            <a:pPr indent="0" lvl="0" marL="2413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rPr>
              <a:t>https://github.com/PhysiCell-Tools/PhysiCell-model-builder</a:t>
            </a:r>
            <a:endParaRPr sz="200"/>
          </a:p>
        </p:txBody>
      </p:sp>
      <p:sp>
        <p:nvSpPr>
          <p:cNvPr id="88" name="Google Shape;88;p25"/>
          <p:cNvSpPr txBox="1"/>
          <p:nvPr>
            <p:ph type="ctrTitle"/>
          </p:nvPr>
        </p:nvSpPr>
        <p:spPr>
          <a:xfrm>
            <a:off x="1189568" y="520635"/>
            <a:ext cx="29626560" cy="1890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20"/>
              <a:t>PhysiCell Studio + Cyanobacteria model</a:t>
            </a:r>
            <a:br>
              <a:rPr lang="en-US" sz="11520"/>
            </a:br>
            <a:r>
              <a:rPr lang="en-US" sz="4400"/>
              <a:t>Nicholas Goh, Carlos Juarez, Grant Maxey, Jay Thilking, Yuchen Yang</a:t>
            </a:r>
            <a:br>
              <a:rPr lang="en-US" sz="4400"/>
            </a:br>
            <a:r>
              <a:rPr lang="en-US" sz="4000"/>
              <a:t>(Mentors: Randy Heiland, Aneequa Sundus, Drew Willis, Paul Macklin*)</a:t>
            </a:r>
            <a:endParaRPr/>
          </a:p>
        </p:txBody>
      </p:sp>
      <p:sp>
        <p:nvSpPr>
          <p:cNvPr id="89" name="Google Shape;89;p25"/>
          <p:cNvSpPr txBox="1"/>
          <p:nvPr/>
        </p:nvSpPr>
        <p:spPr>
          <a:xfrm>
            <a:off x="24829150" y="12777700"/>
            <a:ext cx="7931400" cy="25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0" wrap="square" tIns="1828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rPr>
              <a:t>Funding </a:t>
            </a:r>
            <a:endParaRPr sz="1300"/>
          </a:p>
          <a:p>
            <a:pPr indent="-14605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Char char="•"/>
            </a:pPr>
            <a:r>
              <a:rPr lang="en-US" sz="2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Breast Cancer Research Foundation </a:t>
            </a:r>
            <a:endParaRPr/>
          </a:p>
          <a:p>
            <a:pPr indent="-1524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Jayne Koskinas Ted Giovanis Foundation for</a:t>
            </a:r>
            <a:r>
              <a:rPr lang="en-US" sz="2400">
                <a:solidFill>
                  <a:schemeClr val="dk1"/>
                </a:solidFill>
              </a:rPr>
              <a:t>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 and</a:t>
            </a:r>
            <a:r>
              <a:rPr lang="en-US" sz="2400">
                <a:solidFill>
                  <a:schemeClr val="dk1"/>
                </a:solidFill>
              </a:rPr>
              <a:t>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Policy </a:t>
            </a:r>
            <a:endParaRPr/>
          </a:p>
          <a:p>
            <a:pPr indent="-1524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National Cancer Institute (U01CA232137)</a:t>
            </a:r>
            <a:endParaRPr/>
          </a:p>
          <a:p>
            <a:pPr indent="-15240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National Science Foundation (1720625)</a:t>
            </a:r>
            <a:endParaRPr/>
          </a:p>
        </p:txBody>
      </p:sp>
      <p:grpSp>
        <p:nvGrpSpPr>
          <p:cNvPr id="90" name="Google Shape;90;p25"/>
          <p:cNvGrpSpPr/>
          <p:nvPr/>
        </p:nvGrpSpPr>
        <p:grpSpPr>
          <a:xfrm>
            <a:off x="25486652" y="15396271"/>
            <a:ext cx="6616390" cy="551877"/>
            <a:chOff x="2085261" y="3996690"/>
            <a:chExt cx="5811498" cy="480060"/>
          </a:xfrm>
        </p:grpSpPr>
        <p:pic>
          <p:nvPicPr>
            <p:cNvPr id="91" name="Google Shape;91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827804" y="4030980"/>
              <a:ext cx="1068955" cy="4114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ttps://sbtc.org/wp-content/uploads/2019/03/nci_case_logo_314056_284_5_v1-1200x600-1200x500.jpg" id="92" name="Google Shape;92;p25"/>
            <p:cNvPicPr preferRelativeResize="0"/>
            <p:nvPr/>
          </p:nvPicPr>
          <p:blipFill rotWithShape="1">
            <a:blip r:embed="rId4">
              <a:alphaModFix/>
            </a:blip>
            <a:srcRect b="10838" l="0" r="0" t="10839"/>
            <a:stretch/>
          </p:blipFill>
          <p:spPr>
            <a:xfrm>
              <a:off x="5008994" y="4029924"/>
              <a:ext cx="1267358" cy="4135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ttps://www.nsf.gov/images/logos/NSF_4-Color_bitmap_Logo.png" id="93" name="Google Shape;93;p2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313295" y="3996690"/>
              <a:ext cx="477564" cy="4800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ttp://jktgfoundation.org/images/common/logo.jpg" id="94" name="Google Shape;94;p25"/>
            <p:cNvPicPr preferRelativeResize="0"/>
            <p:nvPr/>
          </p:nvPicPr>
          <p:blipFill rotWithShape="1">
            <a:blip r:embed="rId6">
              <a:alphaModFix/>
            </a:blip>
            <a:srcRect b="12025" l="0" r="0" t="6962"/>
            <a:stretch/>
          </p:blipFill>
          <p:spPr>
            <a:xfrm>
              <a:off x="2085261" y="4030980"/>
              <a:ext cx="2886789" cy="4114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5" name="Google Shape;95;p25"/>
          <p:cNvSpPr txBox="1"/>
          <p:nvPr/>
        </p:nvSpPr>
        <p:spPr>
          <a:xfrm>
            <a:off x="26047145" y="2301088"/>
            <a:ext cx="3725379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rPr>
              <a:t>*macklinp@iu.edu</a:t>
            </a:r>
            <a:endParaRPr sz="3600">
              <a:solidFill>
                <a:srgbClr val="99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5"/>
          <p:cNvSpPr txBox="1"/>
          <p:nvPr/>
        </p:nvSpPr>
        <p:spPr>
          <a:xfrm>
            <a:off x="22343703" y="6495781"/>
            <a:ext cx="749039" cy="158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https://fury.gl/</a:t>
            </a:r>
            <a:endParaRPr/>
          </a:p>
        </p:txBody>
      </p:sp>
      <p:sp>
        <p:nvSpPr>
          <p:cNvPr id="97" name="Google Shape;97;p25"/>
          <p:cNvSpPr txBox="1"/>
          <p:nvPr/>
        </p:nvSpPr>
        <p:spPr>
          <a:xfrm>
            <a:off x="167125" y="3010875"/>
            <a:ext cx="7931400" cy="11082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6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5"/>
          <p:cNvSpPr txBox="1"/>
          <p:nvPr/>
        </p:nvSpPr>
        <p:spPr>
          <a:xfrm>
            <a:off x="24829150" y="15996324"/>
            <a:ext cx="7931400" cy="36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400">
                <a:solidFill>
                  <a:srgbClr val="990000"/>
                </a:solidFill>
                <a:latin typeface="Arial"/>
                <a:ea typeface="Arial"/>
                <a:cs typeface="Arial"/>
                <a:sym typeface="Arial"/>
              </a:rPr>
              <a:t>References</a:t>
            </a:r>
            <a:endParaRPr i="0" sz="3400">
              <a:solidFill>
                <a:srgbClr val="99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[1]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Ghaffarizadeh A, Heiland R, Friedman SH, Mumenthaler SM, Macklin P.  2018. “PhysiCell: An open source physics-based cell simulator for 3-D multicellular systems</a:t>
            </a:r>
            <a:r>
              <a:rPr i="0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.” PLOS Computational Biology 14(2): e1005991. </a:t>
            </a:r>
            <a:r>
              <a:rPr i="0"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doi: 10.1371/journal.pcbi.1005991</a:t>
            </a:r>
            <a:r>
              <a:rPr i="0"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i="0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[2] Friedman, S. H., A. R. A. Anderson, D. M. Bortz, A. G. Fletcher, H. B. Frieboes, et al. 2016. “MultiCellDS: A Standard and a Community for Sharing Multicellular Data.” </a:t>
            </a:r>
            <a:r>
              <a:rPr i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bioRxiv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doi.org/10.1101/090696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[3] Heiland, R., D. Mishler, T. Zhang, E. Bower, and P. Macklin. 2019. “xml2jupyter: Mapping Parameters between XML and Jupyter Widgets.” </a:t>
            </a:r>
            <a:r>
              <a:rPr i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Journal of Open Source Software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4 (39). </a:t>
            </a: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doi.org/10.21105/joss.01408</a:t>
            </a:r>
            <a:b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i="0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" name="Google Shape;99;p2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4345049" y="19975120"/>
            <a:ext cx="1840277" cy="184027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5"/>
          <p:cNvSpPr txBox="1"/>
          <p:nvPr/>
        </p:nvSpPr>
        <p:spPr>
          <a:xfrm>
            <a:off x="167125" y="17531025"/>
            <a:ext cx="10155900" cy="24165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1"/>
                </a:solidFill>
              </a:rPr>
              <a:t>This simulation demonstrates opto-genetic switches in Cyanobacteria(blue-green algae). Blue and green cells communicate using chemical signals. Blue cells migrate towards blue regions. Green cells avoid blue light and disperse freely. </a:t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101" name="Google Shape;101;p25"/>
          <p:cNvSpPr txBox="1"/>
          <p:nvPr/>
        </p:nvSpPr>
        <p:spPr>
          <a:xfrm>
            <a:off x="167124" y="14948700"/>
            <a:ext cx="76290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2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Tools used for the Studio</a:t>
            </a:r>
            <a:endParaRPr sz="2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</a:pPr>
            <a:r>
              <a:rPr lang="en-US" sz="2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Python + 3</a:t>
            </a:r>
            <a:r>
              <a:rPr baseline="30000" lang="en-US" sz="2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rd</a:t>
            </a:r>
            <a:r>
              <a:rPr lang="en-US" sz="2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-party pkgs, e.g.</a:t>
            </a:r>
            <a:r>
              <a:rPr lang="en-US" sz="2900">
                <a:solidFill>
                  <a:schemeClr val="dk1"/>
                </a:solidFill>
              </a:rPr>
              <a:t> </a:t>
            </a:r>
            <a:r>
              <a:rPr lang="en-US" sz="1100"/>
              <a:t> </a:t>
            </a:r>
            <a:r>
              <a:rPr lang="en-US" sz="2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PyQt5, Matplotlib, VTK.</a:t>
            </a:r>
            <a:endParaRPr sz="1100"/>
          </a:p>
          <a:p>
            <a:pPr indent="-32385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Char char="•"/>
            </a:pPr>
            <a:r>
              <a:rPr lang="en-US" sz="2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CMake/CPack for packaging cross-platform executable models.</a:t>
            </a:r>
            <a:endParaRPr sz="1100"/>
          </a:p>
        </p:txBody>
      </p:sp>
      <p:sp>
        <p:nvSpPr>
          <p:cNvPr id="102" name="Google Shape;102;p25"/>
          <p:cNvSpPr txBox="1"/>
          <p:nvPr/>
        </p:nvSpPr>
        <p:spPr>
          <a:xfrm>
            <a:off x="8290388" y="12308375"/>
            <a:ext cx="16070700" cy="11082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PhysiCell Studio is a multi-tabbed GUI to create and edit a model’s parameters, run the model, and visualize results. The GUI helps eliminate errors via constraints and validation.</a:t>
            </a:r>
            <a:endParaRPr sz="3000"/>
          </a:p>
        </p:txBody>
      </p:sp>
      <p:sp>
        <p:nvSpPr>
          <p:cNvPr id="103" name="Google Shape;103;p25"/>
          <p:cNvSpPr txBox="1"/>
          <p:nvPr/>
        </p:nvSpPr>
        <p:spPr>
          <a:xfrm>
            <a:off x="8343388" y="13676450"/>
            <a:ext cx="16296300" cy="1569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Pyinstaller was used to bundle all Python files and libraries into one package for distribution to PhysiCell Studio users. This was especially helpful for </a:t>
            </a:r>
            <a:r>
              <a:rPr lang="en-US" sz="3000"/>
              <a:t>distributing the software to Windows users, who could then click on one executable file to run the Studio.</a:t>
            </a:r>
            <a:endParaRPr sz="3000"/>
          </a:p>
        </p:txBody>
      </p:sp>
      <p:sp>
        <p:nvSpPr>
          <p:cNvPr id="104" name="Google Shape;104;p25"/>
          <p:cNvSpPr txBox="1"/>
          <p:nvPr/>
        </p:nvSpPr>
        <p:spPr>
          <a:xfrm>
            <a:off x="18586450" y="15324325"/>
            <a:ext cx="5910600" cy="2102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The Studio will be capable of exporting simulation data to other formats, e.g., Allen Institute’s Simularium, ParaView, plotly.js, etc.</a:t>
            </a:r>
            <a:endParaRPr sz="2800">
              <a:solidFill>
                <a:schemeClr val="dk1"/>
              </a:solidFill>
            </a:endParaRPr>
          </a:p>
        </p:txBody>
      </p:sp>
      <p:pic>
        <p:nvPicPr>
          <p:cNvPr id="105" name="Google Shape;105;p2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4829150" y="4274875"/>
            <a:ext cx="3589174" cy="404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9416535" y="8464875"/>
            <a:ext cx="3200165" cy="361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5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9214650" y="4274875"/>
            <a:ext cx="3402049" cy="383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5"/>
          <p:cNvSpPr txBox="1"/>
          <p:nvPr/>
        </p:nvSpPr>
        <p:spPr>
          <a:xfrm>
            <a:off x="25775878" y="4962625"/>
            <a:ext cx="1465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0000"/>
                </a:solidFill>
              </a:rPr>
              <a:t>b</a:t>
            </a:r>
            <a:r>
              <a:rPr lang="en-US" sz="2400">
                <a:solidFill>
                  <a:srgbClr val="FF0000"/>
                </a:solidFill>
              </a:rPr>
              <a:t>iorobots</a:t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109" name="Google Shape;109;p25"/>
          <p:cNvSpPr txBox="1"/>
          <p:nvPr/>
        </p:nvSpPr>
        <p:spPr>
          <a:xfrm>
            <a:off x="29489925" y="4903650"/>
            <a:ext cx="2851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0000"/>
                </a:solidFill>
              </a:rPr>
              <a:t>virus-macrophage</a:t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110" name="Google Shape;110;p25"/>
          <p:cNvSpPr txBox="1"/>
          <p:nvPr/>
        </p:nvSpPr>
        <p:spPr>
          <a:xfrm>
            <a:off x="30284015" y="9015475"/>
            <a:ext cx="1465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0000"/>
                </a:solidFill>
              </a:rPr>
              <a:t>worms</a:t>
            </a:r>
            <a:endParaRPr sz="2400">
              <a:solidFill>
                <a:srgbClr val="FF0000"/>
              </a:solidFill>
            </a:endParaRPr>
          </a:p>
        </p:txBody>
      </p:sp>
      <p:pic>
        <p:nvPicPr>
          <p:cNvPr id="111" name="Google Shape;111;p25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5016288" y="8474755"/>
            <a:ext cx="3402049" cy="353439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5"/>
          <p:cNvSpPr txBox="1"/>
          <p:nvPr/>
        </p:nvSpPr>
        <p:spPr>
          <a:xfrm>
            <a:off x="25243310" y="8771850"/>
            <a:ext cx="2712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0000"/>
                </a:solidFill>
              </a:rPr>
              <a:t>cancer-</a:t>
            </a:r>
            <a:r>
              <a:rPr lang="en-US" sz="2400">
                <a:solidFill>
                  <a:srgbClr val="FF0000"/>
                </a:solidFill>
              </a:rPr>
              <a:t>biorobots</a:t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113" name="Google Shape;113;p25"/>
          <p:cNvSpPr txBox="1"/>
          <p:nvPr/>
        </p:nvSpPr>
        <p:spPr>
          <a:xfrm>
            <a:off x="25243300" y="12165688"/>
            <a:ext cx="7103100" cy="523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Plotting results of some PhysiCell sample models</a:t>
            </a:r>
            <a:endParaRPr sz="2200"/>
          </a:p>
        </p:txBody>
      </p:sp>
      <p:pic>
        <p:nvPicPr>
          <p:cNvPr id="114" name="Google Shape;114;p25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8285313" y="4327025"/>
            <a:ext cx="3725373" cy="361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5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12354413" y="4327025"/>
            <a:ext cx="3872451" cy="361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5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12467450" y="8105493"/>
            <a:ext cx="3725373" cy="3558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5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8319375" y="8056425"/>
            <a:ext cx="3725373" cy="352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5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16458688" y="4315825"/>
            <a:ext cx="3589176" cy="3292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5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20691138" y="4315825"/>
            <a:ext cx="3589176" cy="329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5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16468900" y="8041538"/>
            <a:ext cx="3725373" cy="383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5"/>
          <p:cNvPicPr preferRelativeResize="0"/>
          <p:nvPr/>
        </p:nvPicPr>
        <p:blipFill>
          <a:blip r:embed="rId22">
            <a:alphaModFix/>
          </a:blip>
          <a:stretch>
            <a:fillRect/>
          </a:stretch>
        </p:blipFill>
        <p:spPr>
          <a:xfrm>
            <a:off x="20520125" y="8041537"/>
            <a:ext cx="3872451" cy="383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5"/>
          <p:cNvPicPr preferRelativeResize="0"/>
          <p:nvPr/>
        </p:nvPicPr>
        <p:blipFill>
          <a:blip r:embed="rId23">
            <a:alphaModFix/>
          </a:blip>
          <a:stretch>
            <a:fillRect/>
          </a:stretch>
        </p:blipFill>
        <p:spPr>
          <a:xfrm>
            <a:off x="19174800" y="17505000"/>
            <a:ext cx="4535751" cy="329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5"/>
          <p:cNvPicPr preferRelativeResize="0"/>
          <p:nvPr/>
        </p:nvPicPr>
        <p:blipFill>
          <a:blip r:embed="rId24">
            <a:alphaModFix/>
          </a:blip>
          <a:stretch>
            <a:fillRect/>
          </a:stretch>
        </p:blipFill>
        <p:spPr>
          <a:xfrm>
            <a:off x="10322950" y="15258901"/>
            <a:ext cx="7931400" cy="50868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hysiCell-Training (v1)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